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Montserrat Medium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4" roundtripDataSignature="AMtx7mi/bsfyOPziE7mksnHgdGzpumfH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bold.fntdata"/><Relationship Id="rId30" Type="http://schemas.openxmlformats.org/officeDocument/2006/relationships/font" Target="fonts/MontserratMedium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6.png>
</file>

<file path=ppt/media/image3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802917a472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2802917a472_0_5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14" name="Google Shape;214;p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5" name="Google Shape;215;p6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25" name="Google Shape;225;p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p6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38" name="Google Shape;238;p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9" name="Google Shape;239;p6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50" name="Google Shape;250;p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1" name="Google Shape;251;p7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63" name="Google Shape;263;p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4" name="Google Shape;264;p7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91aa52c0c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77" name="Google Shape;277;g291aa52c0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291aa52c0cb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91aa52c0cb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291aa52c0c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8" name="Google Shape;288;g291aa52c0cb_0_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4" name="Google Shape;114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p5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6" name="Google Shape;126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p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8" name="Google Shape;138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p6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0" name="Google Shape;150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p6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2" name="Google Shape;162;p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3" name="Google Shape;163;p6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4" name="Google Shape;174;p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p6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90" name="Google Shape;190;p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p6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02" name="Google Shape;202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3" name="Google Shape;203;p6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g2802917a472_0_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g2802917a472_0_6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8" name="Google Shape;18;g2802917a472_0_6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9" name="Google Shape;19;g2802917a472_0_6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g2802917a472_0_6"/>
          <p:cNvSpPr/>
          <p:nvPr/>
        </p:nvSpPr>
        <p:spPr>
          <a:xfrm>
            <a:off x="6225525" y="59100"/>
            <a:ext cx="2870763" cy="302345"/>
          </a:xfrm>
          <a:custGeom>
            <a:rect b="b" l="l" r="r" t="t"/>
            <a:pathLst>
              <a:path extrusionOk="0" h="806253" w="7505264">
                <a:moveTo>
                  <a:pt x="0" y="0"/>
                </a:moveTo>
                <a:lnTo>
                  <a:pt x="7505263" y="0"/>
                </a:lnTo>
                <a:lnTo>
                  <a:pt x="7505263" y="806253"/>
                </a:lnTo>
                <a:lnTo>
                  <a:pt x="0" y="8062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802917a472_0_6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g2802917a472_0_63"/>
          <p:cNvSpPr txBox="1"/>
          <p:nvPr>
            <p:ph idx="1" type="body"/>
          </p:nvPr>
        </p:nvSpPr>
        <p:spPr>
          <a:xfrm rot="5400000">
            <a:off x="1154550" y="-125850"/>
            <a:ext cx="22629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77" name="Google Shape;77;g2802917a472_0_63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" name="Google Shape;78;g2802917a472_0_63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9" name="Google Shape;79;g2802917a472_0_63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802917a472_0_69"/>
          <p:cNvSpPr txBox="1"/>
          <p:nvPr>
            <p:ph type="title"/>
          </p:nvPr>
        </p:nvSpPr>
        <p:spPr>
          <a:xfrm rot="5400000">
            <a:off x="2366100" y="1085919"/>
            <a:ext cx="29259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2" name="Google Shape;82;g2802917a472_0_69"/>
          <p:cNvSpPr txBox="1"/>
          <p:nvPr>
            <p:ph idx="1" type="body"/>
          </p:nvPr>
        </p:nvSpPr>
        <p:spPr>
          <a:xfrm rot="5400000">
            <a:off x="270600" y="95319"/>
            <a:ext cx="2925900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83" name="Google Shape;83;g2802917a472_0_69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g2802917a472_0_69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5" name="Google Shape;85;g2802917a472_0_69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88dc92703c_0_301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288dc92703c_0_301"/>
          <p:cNvSpPr/>
          <p:nvPr/>
        </p:nvSpPr>
        <p:spPr>
          <a:xfrm>
            <a:off x="0" y="1276325"/>
            <a:ext cx="9144000" cy="5184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g288dc92703c_0_301"/>
          <p:cNvSpPr txBox="1"/>
          <p:nvPr>
            <p:ph type="title"/>
          </p:nvPr>
        </p:nvSpPr>
        <p:spPr>
          <a:xfrm>
            <a:off x="471900" y="738725"/>
            <a:ext cx="82221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0" name="Google Shape;90;g288dc92703c_0_301"/>
          <p:cNvSpPr txBox="1"/>
          <p:nvPr>
            <p:ph idx="1" type="body"/>
          </p:nvPr>
        </p:nvSpPr>
        <p:spPr>
          <a:xfrm>
            <a:off x="383225" y="1564350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" name="Google Shape;91;g288dc92703c_0_30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88dc92703c_0_30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g288dc92703c_0_307"/>
          <p:cNvSpPr/>
          <p:nvPr/>
        </p:nvSpPr>
        <p:spPr>
          <a:xfrm>
            <a:off x="0" y="1276325"/>
            <a:ext cx="9144000" cy="5184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288dc92703c_0_307"/>
          <p:cNvSpPr txBox="1"/>
          <p:nvPr>
            <p:ph type="title"/>
          </p:nvPr>
        </p:nvSpPr>
        <p:spPr>
          <a:xfrm>
            <a:off x="471900" y="738725"/>
            <a:ext cx="82221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6" name="Google Shape;96;g288dc92703c_0_30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77BD"/>
              </a:buClr>
              <a:buSzPts val="1800"/>
              <a:buChar char="●"/>
              <a:defRPr>
                <a:solidFill>
                  <a:srgbClr val="0277BD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277BD"/>
              </a:buClr>
              <a:buSzPts val="1400"/>
              <a:buChar char="○"/>
              <a:defRPr>
                <a:solidFill>
                  <a:srgbClr val="0277BD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277BD"/>
              </a:buClr>
              <a:buSzPts val="1400"/>
              <a:buChar char="■"/>
              <a:defRPr>
                <a:solidFill>
                  <a:srgbClr val="0277BD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277BD"/>
              </a:buClr>
              <a:buSzPts val="1400"/>
              <a:buChar char="●"/>
              <a:defRPr>
                <a:solidFill>
                  <a:srgbClr val="0277BD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277BD"/>
              </a:buClr>
              <a:buSzPts val="1400"/>
              <a:buChar char="○"/>
              <a:defRPr>
                <a:solidFill>
                  <a:srgbClr val="0277BD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277BD"/>
              </a:buClr>
              <a:buSzPts val="1400"/>
              <a:buChar char="■"/>
              <a:defRPr>
                <a:solidFill>
                  <a:srgbClr val="0277BD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277BD"/>
              </a:buClr>
              <a:buSzPts val="1400"/>
              <a:buChar char="●"/>
              <a:defRPr>
                <a:solidFill>
                  <a:srgbClr val="0277BD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277BD"/>
              </a:buClr>
              <a:buSzPts val="1400"/>
              <a:buChar char="○"/>
              <a:defRPr>
                <a:solidFill>
                  <a:srgbClr val="0277BD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277BD"/>
              </a:buClr>
              <a:buSzPts val="1400"/>
              <a:buChar char="■"/>
              <a:defRPr>
                <a:solidFill>
                  <a:srgbClr val="0277BD"/>
                </a:solidFill>
              </a:defRPr>
            </a:lvl9pPr>
          </a:lstStyle>
          <a:p/>
        </p:txBody>
      </p:sp>
      <p:sp>
        <p:nvSpPr>
          <p:cNvPr id="97" name="Google Shape;97;g288dc92703c_0_30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2802917a472_0_10"/>
          <p:cNvSpPr txBox="1"/>
          <p:nvPr>
            <p:ph type="ctrTitle"/>
          </p:nvPr>
        </p:nvSpPr>
        <p:spPr>
          <a:xfrm>
            <a:off x="342900" y="1065213"/>
            <a:ext cx="38862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3" name="Google Shape;23;g2802917a472_0_10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" name="Google Shape;24;g2802917a472_0_10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5" name="Google Shape;25;g2802917a472_0_10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6" name="Google Shape;26;g2802917a472_0_10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2802917a472_0_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9" name="Google Shape;29;g2802917a472_0_16"/>
          <p:cNvSpPr txBox="1"/>
          <p:nvPr>
            <p:ph idx="1" type="body"/>
          </p:nvPr>
        </p:nvSpPr>
        <p:spPr>
          <a:xfrm>
            <a:off x="228600" y="800100"/>
            <a:ext cx="41148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30" name="Google Shape;30;g2802917a472_0_16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31" name="Google Shape;31;g2802917a472_0_16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32" name="Google Shape;32;g2802917a472_0_16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2802917a472_0_22"/>
          <p:cNvSpPr txBox="1"/>
          <p:nvPr>
            <p:ph type="title"/>
          </p:nvPr>
        </p:nvSpPr>
        <p:spPr>
          <a:xfrm>
            <a:off x="361156" y="2203450"/>
            <a:ext cx="3886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35" name="Google Shape;35;g2802917a472_0_22"/>
          <p:cNvSpPr txBox="1"/>
          <p:nvPr>
            <p:ph idx="1" type="body"/>
          </p:nvPr>
        </p:nvSpPr>
        <p:spPr>
          <a:xfrm>
            <a:off x="361156" y="1453357"/>
            <a:ext cx="38862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" name="Google Shape;36;g2802917a472_0_22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37" name="Google Shape;37;g2802917a472_0_22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38" name="Google Shape;38;g2802917a472_0_22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2802917a472_0_2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1" name="Google Shape;41;g2802917a472_0_28"/>
          <p:cNvSpPr txBox="1"/>
          <p:nvPr>
            <p:ph idx="1" type="body"/>
          </p:nvPr>
        </p:nvSpPr>
        <p:spPr>
          <a:xfrm>
            <a:off x="228600" y="800100"/>
            <a:ext cx="20193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42" name="Google Shape;42;g2802917a472_0_28"/>
          <p:cNvSpPr txBox="1"/>
          <p:nvPr>
            <p:ph idx="2" type="body"/>
          </p:nvPr>
        </p:nvSpPr>
        <p:spPr>
          <a:xfrm>
            <a:off x="2324100" y="800100"/>
            <a:ext cx="20193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43" name="Google Shape;43;g2802917a472_0_28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4" name="Google Shape;44;g2802917a472_0_28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5" name="Google Shape;45;g2802917a472_0_28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2802917a472_0_35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48" name="Google Shape;48;g2802917a472_0_35"/>
          <p:cNvSpPr txBox="1"/>
          <p:nvPr>
            <p:ph idx="1" type="body"/>
          </p:nvPr>
        </p:nvSpPr>
        <p:spPr>
          <a:xfrm>
            <a:off x="228600" y="767556"/>
            <a:ext cx="20202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49" name="Google Shape;49;g2802917a472_0_35"/>
          <p:cNvSpPr txBox="1"/>
          <p:nvPr>
            <p:ph idx="2" type="body"/>
          </p:nvPr>
        </p:nvSpPr>
        <p:spPr>
          <a:xfrm>
            <a:off x="228600" y="1087438"/>
            <a:ext cx="2020200" cy="19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50" name="Google Shape;50;g2802917a472_0_35"/>
          <p:cNvSpPr txBox="1"/>
          <p:nvPr>
            <p:ph idx="3" type="body"/>
          </p:nvPr>
        </p:nvSpPr>
        <p:spPr>
          <a:xfrm>
            <a:off x="2322513" y="767556"/>
            <a:ext cx="20208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51" name="Google Shape;51;g2802917a472_0_35"/>
          <p:cNvSpPr txBox="1"/>
          <p:nvPr>
            <p:ph idx="4" type="body"/>
          </p:nvPr>
        </p:nvSpPr>
        <p:spPr>
          <a:xfrm>
            <a:off x="2322513" y="1087438"/>
            <a:ext cx="2020800" cy="19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52" name="Google Shape;52;g2802917a472_0_35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3" name="Google Shape;53;g2802917a472_0_35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4" name="Google Shape;54;g2802917a472_0_35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802917a472_0_44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7" name="Google Shape;57;g2802917a472_0_44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g2802917a472_0_44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g2802917a472_0_44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802917a472_0_49"/>
          <p:cNvSpPr txBox="1"/>
          <p:nvPr>
            <p:ph type="title"/>
          </p:nvPr>
        </p:nvSpPr>
        <p:spPr>
          <a:xfrm>
            <a:off x="228600" y="136525"/>
            <a:ext cx="15042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g2802917a472_0_49"/>
          <p:cNvSpPr txBox="1"/>
          <p:nvPr>
            <p:ph idx="1" type="body"/>
          </p:nvPr>
        </p:nvSpPr>
        <p:spPr>
          <a:xfrm>
            <a:off x="1787525" y="136525"/>
            <a:ext cx="2556000" cy="29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63" name="Google Shape;63;g2802917a472_0_49"/>
          <p:cNvSpPr txBox="1"/>
          <p:nvPr>
            <p:ph idx="2" type="body"/>
          </p:nvPr>
        </p:nvSpPr>
        <p:spPr>
          <a:xfrm>
            <a:off x="228600" y="717550"/>
            <a:ext cx="1504200" cy="23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64" name="Google Shape;64;g2802917a472_0_49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g2802917a472_0_49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6" name="Google Shape;66;g2802917a472_0_49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802917a472_0_56"/>
          <p:cNvSpPr txBox="1"/>
          <p:nvPr>
            <p:ph type="title"/>
          </p:nvPr>
        </p:nvSpPr>
        <p:spPr>
          <a:xfrm>
            <a:off x="896144" y="2400300"/>
            <a:ext cx="2743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9" name="Google Shape;69;g2802917a472_0_56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g2802917a472_0_56"/>
          <p:cNvSpPr txBox="1"/>
          <p:nvPr>
            <p:ph idx="1" type="body"/>
          </p:nvPr>
        </p:nvSpPr>
        <p:spPr>
          <a:xfrm>
            <a:off x="896144" y="2683669"/>
            <a:ext cx="2743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71" name="Google Shape;71;g2802917a472_0_56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" name="Google Shape;72;g2802917a472_0_56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" name="Google Shape;73;g2802917a472_0_56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802917a472_0_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g2802917a472_0_0"/>
          <p:cNvSpPr txBox="1"/>
          <p:nvPr>
            <p:ph idx="1" type="body"/>
          </p:nvPr>
        </p:nvSpPr>
        <p:spPr>
          <a:xfrm>
            <a:off x="228600" y="800100"/>
            <a:ext cx="41148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g2802917a472_0_0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g2802917a472_0_0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g2802917a472_0_0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20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802917a472_0_527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73000"/>
            </a:blip>
            <a:stretch>
              <a:fillRect b="-6414" l="0" r="0" t="-12235"/>
            </a:stretch>
          </a:blipFill>
          <a:ln>
            <a:noFill/>
          </a:ln>
        </p:spPr>
      </p:sp>
      <p:grpSp>
        <p:nvGrpSpPr>
          <p:cNvPr id="103" name="Google Shape;103;g2802917a472_0_527"/>
          <p:cNvGrpSpPr/>
          <p:nvPr/>
        </p:nvGrpSpPr>
        <p:grpSpPr>
          <a:xfrm>
            <a:off x="0" y="-54247"/>
            <a:ext cx="9143818" cy="5216695"/>
            <a:chOff x="0" y="-28575"/>
            <a:chExt cx="4816592" cy="2747943"/>
          </a:xfrm>
        </p:grpSpPr>
        <p:sp>
          <p:nvSpPr>
            <p:cNvPr id="104" name="Google Shape;104;g2802917a472_0_527"/>
            <p:cNvSpPr/>
            <p:nvPr/>
          </p:nvSpPr>
          <p:spPr>
            <a:xfrm>
              <a:off x="0" y="0"/>
              <a:ext cx="4816592" cy="2719368"/>
            </a:xfrm>
            <a:custGeom>
              <a:rect b="b" l="l" r="r" t="t"/>
              <a:pathLst>
                <a:path extrusionOk="0" h="271936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19368"/>
                  </a:lnTo>
                  <a:lnTo>
                    <a:pt x="0" y="2719368"/>
                  </a:lnTo>
                  <a:close/>
                </a:path>
              </a:pathLst>
            </a:custGeom>
            <a:solidFill>
              <a:srgbClr val="0F4D92">
                <a:alpha val="71764"/>
              </a:srgbClr>
            </a:solidFill>
            <a:ln>
              <a:noFill/>
            </a:ln>
          </p:spPr>
        </p:sp>
        <p:sp>
          <p:nvSpPr>
            <p:cNvPr id="105" name="Google Shape;105;g2802917a472_0_527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g2802917a472_0_527"/>
          <p:cNvSpPr/>
          <p:nvPr/>
        </p:nvSpPr>
        <p:spPr>
          <a:xfrm>
            <a:off x="-165950" y="3921300"/>
            <a:ext cx="9344360" cy="1026449"/>
          </a:xfrm>
          <a:custGeom>
            <a:rect b="b" l="l" r="r" t="t"/>
            <a:pathLst>
              <a:path extrusionOk="0" h="540948" w="4905176">
                <a:moveTo>
                  <a:pt x="0" y="0"/>
                </a:moveTo>
                <a:lnTo>
                  <a:pt x="4905176" y="0"/>
                </a:lnTo>
                <a:lnTo>
                  <a:pt x="4905176" y="540948"/>
                </a:lnTo>
                <a:lnTo>
                  <a:pt x="0" y="540948"/>
                </a:lnTo>
                <a:close/>
              </a:path>
            </a:pathLst>
          </a:custGeom>
          <a:solidFill>
            <a:srgbClr val="F7FBFF">
              <a:alpha val="70588"/>
            </a:srgbClr>
          </a:solidFill>
          <a:ln>
            <a:noFill/>
          </a:ln>
        </p:spPr>
      </p:sp>
      <p:sp>
        <p:nvSpPr>
          <p:cNvPr id="107" name="Google Shape;107;g2802917a472_0_527"/>
          <p:cNvSpPr/>
          <p:nvPr/>
        </p:nvSpPr>
        <p:spPr>
          <a:xfrm>
            <a:off x="4760293" y="4232963"/>
            <a:ext cx="3752632" cy="403126"/>
          </a:xfrm>
          <a:custGeom>
            <a:rect b="b" l="l" r="r" t="t"/>
            <a:pathLst>
              <a:path extrusionOk="0" h="806253" w="7505264">
                <a:moveTo>
                  <a:pt x="0" y="0"/>
                </a:moveTo>
                <a:lnTo>
                  <a:pt x="7505263" y="0"/>
                </a:lnTo>
                <a:lnTo>
                  <a:pt x="7505263" y="806253"/>
                </a:lnTo>
                <a:lnTo>
                  <a:pt x="0" y="8062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8" name="Google Shape;108;g2802917a472_0_527"/>
          <p:cNvSpPr/>
          <p:nvPr/>
        </p:nvSpPr>
        <p:spPr>
          <a:xfrm>
            <a:off x="493200" y="3504949"/>
            <a:ext cx="4114800" cy="19545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9" name="Google Shape;109;g2802917a472_0_527"/>
          <p:cNvSpPr txBox="1"/>
          <p:nvPr/>
        </p:nvSpPr>
        <p:spPr>
          <a:xfrm>
            <a:off x="3474512" y="4924120"/>
            <a:ext cx="18801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6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E8E8E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www.startupnv.org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2802917a472_0_527"/>
          <p:cNvSpPr txBox="1"/>
          <p:nvPr/>
        </p:nvSpPr>
        <p:spPr>
          <a:xfrm>
            <a:off x="-84175" y="1013873"/>
            <a:ext cx="91440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9050" wrap="square" tIns="45700">
            <a:spAutoFit/>
          </a:bodyPr>
          <a:lstStyle/>
          <a:p>
            <a:pPr indent="0" lvl="0" marL="2976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i="0" lang="en-US" sz="8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COMMIT</a:t>
            </a:r>
            <a:endParaRPr b="0" i="0" sz="8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g2802917a472_0_527"/>
          <p:cNvSpPr txBox="1"/>
          <p:nvPr/>
        </p:nvSpPr>
        <p:spPr>
          <a:xfrm>
            <a:off x="-87" y="2434850"/>
            <a:ext cx="91440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Arial"/>
              <a:buNone/>
            </a:pPr>
            <a:r>
              <a:rPr b="1" i="0" lang="en-US" sz="16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Customer Experience: Go to Market Strategy and Distribution</a:t>
            </a:r>
            <a:endParaRPr b="1" i="0" sz="16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7"/>
          <p:cNvSpPr txBox="1"/>
          <p:nvPr/>
        </p:nvSpPr>
        <p:spPr>
          <a:xfrm>
            <a:off x="381000" y="381000"/>
            <a:ext cx="7924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Digital Marketing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66913" y="1253050"/>
            <a:ext cx="5410200" cy="3606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9" name="Google Shape;219;p67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220" name="Google Shape;220;p67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221" name="Google Shape;221;p67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67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68"/>
          <p:cNvSpPr txBox="1"/>
          <p:nvPr/>
        </p:nvSpPr>
        <p:spPr>
          <a:xfrm>
            <a:off x="381000" y="381000"/>
            <a:ext cx="7924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Designing Marketing Materials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68"/>
          <p:cNvSpPr txBox="1"/>
          <p:nvPr/>
        </p:nvSpPr>
        <p:spPr>
          <a:xfrm>
            <a:off x="1943100" y="1276350"/>
            <a:ext cx="4800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1" lang="en-US" sz="23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The Focus of Brand Design:</a:t>
            </a:r>
            <a:endParaRPr b="0" i="0" sz="13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68"/>
          <p:cNvSpPr txBox="1"/>
          <p:nvPr/>
        </p:nvSpPr>
        <p:spPr>
          <a:xfrm>
            <a:off x="381000" y="1848981"/>
            <a:ext cx="8382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Font typeface="Arial"/>
              <a:buChar char="•"/>
            </a:pPr>
            <a:r>
              <a:rPr b="1" i="1" lang="en-US" sz="1800" u="none" cap="none" strike="noStrike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Relevance – </a:t>
            </a:r>
            <a:r>
              <a:rPr b="0" i="1" lang="en-US" sz="1800" u="none" cap="none" strike="noStrike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Does the design communicate the essence of the brand and  what it stands for?</a:t>
            </a:r>
            <a:endParaRPr b="0" i="1" sz="1800" u="none" cap="none" strike="noStrike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1" sz="1800" u="none" cap="none" strike="noStrike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Font typeface="Arial"/>
              <a:buChar char="•"/>
            </a:pPr>
            <a:r>
              <a:rPr b="1" i="1" lang="en-US" sz="1800" u="none" cap="none" strike="noStrike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Consistency – </a:t>
            </a:r>
            <a:r>
              <a:rPr b="0" i="1" lang="en-US" sz="1800" u="none" cap="none" strike="noStrike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Are the elements of the brand used consistently?</a:t>
            </a:r>
            <a:endParaRPr b="0" i="1" sz="1600" u="none" cap="none" strike="noStrike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Font typeface="Arial"/>
              <a:buChar char="•"/>
            </a:pPr>
            <a:r>
              <a:rPr b="1" i="1" lang="en-US" sz="1800" u="none" cap="none" strike="noStrike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Professionalism – </a:t>
            </a:r>
            <a:r>
              <a:rPr b="0" i="1" lang="en-US" sz="1800" u="none" cap="none" strike="noStrike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Do the materials meet the expectations of the target 	                      audience and how they view good branding?</a:t>
            </a:r>
            <a:endParaRPr b="0" i="1" sz="1600" u="none" cap="none" strike="noStrike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68"/>
          <p:cNvSpPr txBox="1"/>
          <p:nvPr/>
        </p:nvSpPr>
        <p:spPr>
          <a:xfrm>
            <a:off x="762000" y="4243685"/>
            <a:ext cx="74676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rgbClr val="073763"/>
                </a:solidFill>
                <a:latin typeface="Lato"/>
                <a:ea typeface="Lato"/>
                <a:cs typeface="Lato"/>
                <a:sym typeface="Lato"/>
              </a:rPr>
              <a:t>Brand Identity</a:t>
            </a:r>
            <a:endParaRPr b="1" i="1" sz="3200" u="none" cap="none" strike="noStrike">
              <a:solidFill>
                <a:srgbClr val="073763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32" name="Google Shape;232;p68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233" name="Google Shape;233;p68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234" name="Google Shape;234;p68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5" name="Google Shape;235;p68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69"/>
          <p:cNvSpPr txBox="1"/>
          <p:nvPr/>
        </p:nvSpPr>
        <p:spPr>
          <a:xfrm>
            <a:off x="381000" y="381000"/>
            <a:ext cx="7924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Getting Your Customers’ Attention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9"/>
          <p:cNvSpPr txBox="1"/>
          <p:nvPr/>
        </p:nvSpPr>
        <p:spPr>
          <a:xfrm>
            <a:off x="1371600" y="1494458"/>
            <a:ext cx="64008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rgbClr val="073763"/>
                </a:solidFill>
                <a:latin typeface="Lato"/>
                <a:ea typeface="Lato"/>
                <a:cs typeface="Lato"/>
                <a:sym typeface="Lato"/>
              </a:rPr>
              <a:t>“The Rule of 7”</a:t>
            </a:r>
            <a:endParaRPr b="0" i="0" sz="1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1" lang="en-US" sz="23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States that a prospect needs to hear or see an advertiser’s message at least 7 times before they take action to buy</a:t>
            </a:r>
            <a:endParaRPr b="0" i="0" sz="13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1" sz="2400" u="none" cap="none" strike="noStrike">
              <a:solidFill>
                <a:srgbClr val="26262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69"/>
          <p:cNvSpPr txBox="1"/>
          <p:nvPr/>
        </p:nvSpPr>
        <p:spPr>
          <a:xfrm>
            <a:off x="2286013" y="3493975"/>
            <a:ext cx="4572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073763"/>
                </a:solidFill>
                <a:latin typeface="Lato"/>
                <a:ea typeface="Lato"/>
                <a:cs typeface="Lato"/>
                <a:sym typeface="Lato"/>
              </a:rPr>
              <a:t>Tell a (Brand) Story</a:t>
            </a:r>
            <a:endParaRPr b="1" i="0" sz="1800" u="none" cap="none" strike="noStrike">
              <a:solidFill>
                <a:srgbClr val="07376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“Make it simple. Make it memorable. Make it inviting to look at. Make it fun to read.”</a:t>
            </a:r>
            <a:endParaRPr b="0" i="0" sz="18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4" name="Google Shape;244;p69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245" name="Google Shape;245;p69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246" name="Google Shape;246;p69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7" name="Google Shape;247;p69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70"/>
          <p:cNvSpPr txBox="1"/>
          <p:nvPr/>
        </p:nvSpPr>
        <p:spPr>
          <a:xfrm>
            <a:off x="381000" y="381000"/>
            <a:ext cx="7924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Distribution &amp; Sales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70"/>
          <p:cNvSpPr txBox="1"/>
          <p:nvPr/>
        </p:nvSpPr>
        <p:spPr>
          <a:xfrm>
            <a:off x="1219200" y="1276350"/>
            <a:ext cx="6400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The method companies use to </a:t>
            </a:r>
            <a:r>
              <a:rPr b="1" i="1" lang="en-US" sz="1400" u="sng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sell and deliver</a:t>
            </a:r>
            <a:r>
              <a:rPr b="1" i="1" lang="en-US" sz="1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 products or services to their target market and the means by which they are distributed.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1" sz="1400" u="none" cap="none" strike="noStrike">
              <a:solidFill>
                <a:srgbClr val="1C458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70"/>
          <p:cNvSpPr txBox="1"/>
          <p:nvPr/>
        </p:nvSpPr>
        <p:spPr>
          <a:xfrm>
            <a:off x="2057400" y="1982748"/>
            <a:ext cx="45720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-US" sz="1800" u="sng" cap="none" strike="noStrike">
                <a:solidFill>
                  <a:srgbClr val="073763"/>
                </a:solidFill>
                <a:latin typeface="Lato"/>
                <a:ea typeface="Lato"/>
                <a:cs typeface="Lato"/>
                <a:sym typeface="Lato"/>
              </a:rPr>
              <a:t>Distribution Analysis</a:t>
            </a:r>
            <a:endParaRPr b="0" i="0" sz="1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70"/>
          <p:cNvSpPr txBox="1"/>
          <p:nvPr/>
        </p:nvSpPr>
        <p:spPr>
          <a:xfrm>
            <a:off x="800100" y="2371158"/>
            <a:ext cx="75438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Where and how does the target market shop for similar products/services?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What distribution channels do top competitors use?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What new distribution channels are being used in the industry?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What other distribution channels are being used successfully in other industries that may have impact here?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What typical barriers or challenges for entering new distribution channels are foreseen?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How effective is the current selling method in meeting future goals (ex: in-house staff or intermediaries)?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What distribution channel strategies might be used to accomplish these goals?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7" name="Google Shape;257;p70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258" name="Google Shape;258;p70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259" name="Google Shape;259;p70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0" name="Google Shape;260;p70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1"/>
          <p:cNvSpPr txBox="1"/>
          <p:nvPr/>
        </p:nvSpPr>
        <p:spPr>
          <a:xfrm>
            <a:off x="381000" y="381000"/>
            <a:ext cx="7924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Distribution &amp; Sales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71"/>
          <p:cNvSpPr txBox="1"/>
          <p:nvPr/>
        </p:nvSpPr>
        <p:spPr>
          <a:xfrm>
            <a:off x="1219200" y="1276350"/>
            <a:ext cx="6400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“Always Be Selling”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-US" sz="1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Bottom line success in business hinges on sales execution.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1" sz="1400" u="none" cap="none" strike="noStrike">
              <a:solidFill>
                <a:srgbClr val="1C458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71"/>
          <p:cNvSpPr txBox="1"/>
          <p:nvPr/>
        </p:nvSpPr>
        <p:spPr>
          <a:xfrm>
            <a:off x="720250" y="2015248"/>
            <a:ext cx="457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-US" sz="1800" u="sng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4-Stage Selling Process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71"/>
          <p:cNvSpPr txBox="1"/>
          <p:nvPr/>
        </p:nvSpPr>
        <p:spPr>
          <a:xfrm>
            <a:off x="827250" y="2439350"/>
            <a:ext cx="26565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Selecting the Target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Engaging the Prospect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Making the Match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Doing the Deal</a:t>
            </a:r>
            <a:endParaRPr b="0" i="0" sz="1400" u="none" cap="none" strike="noStrike">
              <a:solidFill>
                <a:srgbClr val="1C4587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0" name="Google Shape;270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5132" y="1912550"/>
            <a:ext cx="4329800" cy="2888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1" name="Google Shape;271;p71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272" name="Google Shape;272;p71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273" name="Google Shape;273;p71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4" name="Google Shape;274;p71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91aa52c0cb_0_0"/>
          <p:cNvSpPr txBox="1"/>
          <p:nvPr/>
        </p:nvSpPr>
        <p:spPr>
          <a:xfrm>
            <a:off x="2957562" y="737700"/>
            <a:ext cx="32517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2976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-US" sz="4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b="1" i="0" sz="4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1" name="Google Shape;281;g291aa52c0cb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5065" y="2070950"/>
            <a:ext cx="1819085" cy="1819074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g291aa52c0cb_0_0"/>
          <p:cNvSpPr txBox="1"/>
          <p:nvPr/>
        </p:nvSpPr>
        <p:spPr>
          <a:xfrm>
            <a:off x="1956450" y="1805750"/>
            <a:ext cx="17403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2976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-US" sz="17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Slack Channel</a:t>
            </a:r>
            <a:endParaRPr b="1" i="0" sz="17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3" name="Google Shape;283;g291aa52c0cb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65850" y="2088512"/>
            <a:ext cx="1819074" cy="181907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g291aa52c0cb_0_0"/>
          <p:cNvSpPr txBox="1"/>
          <p:nvPr/>
        </p:nvSpPr>
        <p:spPr>
          <a:xfrm>
            <a:off x="4852075" y="1805750"/>
            <a:ext cx="2195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2976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-US" sz="17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Check-in for Today!</a:t>
            </a:r>
            <a:endParaRPr b="1" i="0" sz="17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91aa52c0cb_0_9"/>
          <p:cNvSpPr txBox="1"/>
          <p:nvPr/>
        </p:nvSpPr>
        <p:spPr>
          <a:xfrm>
            <a:off x="5959900" y="1217250"/>
            <a:ext cx="29811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Next Week</a:t>
            </a:r>
            <a:endParaRPr b="1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 - Sales and Financials</a:t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9"/>
          <p:cNvSpPr txBox="1"/>
          <p:nvPr/>
        </p:nvSpPr>
        <p:spPr>
          <a:xfrm>
            <a:off x="381000" y="332943"/>
            <a:ext cx="79248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Reaching the Market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59"/>
          <p:cNvSpPr txBox="1"/>
          <p:nvPr/>
        </p:nvSpPr>
        <p:spPr>
          <a:xfrm>
            <a:off x="336100" y="1215300"/>
            <a:ext cx="82206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What do I want my brand to communicate?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 How best to communicate that message?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Spreading the word…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1" sz="2400" u="none" cap="none" strike="noStrike">
              <a:solidFill>
                <a:srgbClr val="1C4587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Your “Brand </a:t>
            </a:r>
            <a:r>
              <a:rPr b="1" i="1" lang="en-US" sz="2400" u="sng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Identity</a:t>
            </a:r>
            <a:r>
              <a:rPr b="1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 &amp; </a:t>
            </a:r>
            <a:r>
              <a:rPr b="1" i="1" lang="en-US" sz="2400" u="sng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Promise</a:t>
            </a:r>
            <a:r>
              <a:rPr b="1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”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1" sz="2400" u="none" cap="none" strike="noStrike">
              <a:solidFill>
                <a:srgbClr val="1C4587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9" name="Google Shape;11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49547" y="2198975"/>
            <a:ext cx="3816925" cy="2534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" name="Google Shape;120;p59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121" name="Google Shape;121;p59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122" name="Google Shape;122;p59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59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0"/>
          <p:cNvSpPr txBox="1"/>
          <p:nvPr/>
        </p:nvSpPr>
        <p:spPr>
          <a:xfrm>
            <a:off x="381000" y="332943"/>
            <a:ext cx="79248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Creating a Brand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60"/>
          <p:cNvSpPr txBox="1"/>
          <p:nvPr/>
        </p:nvSpPr>
        <p:spPr>
          <a:xfrm>
            <a:off x="381000" y="1449697"/>
            <a:ext cx="4572000" cy="24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28587" lvl="0" marL="1285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Inputs &amp; Considerations</a:t>
            </a:r>
            <a:endParaRPr b="1" i="0" sz="18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8587" lvl="0" marL="1285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Target Customer Alignment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Brand Values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Brand Promise(s)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Points of Contact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Longevity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04152" y="1449697"/>
            <a:ext cx="4604625" cy="258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2" name="Google Shape;132;p60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133" name="Google Shape;133;p60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134" name="Google Shape;134;p60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5" name="Google Shape;135;p60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1"/>
          <p:cNvSpPr txBox="1"/>
          <p:nvPr/>
        </p:nvSpPr>
        <p:spPr>
          <a:xfrm>
            <a:off x="381000" y="332943"/>
            <a:ext cx="79248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Picking a Brand Name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61"/>
          <p:cNvSpPr txBox="1"/>
          <p:nvPr/>
        </p:nvSpPr>
        <p:spPr>
          <a:xfrm>
            <a:off x="381000" y="1809750"/>
            <a:ext cx="83820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AutoNum type="arabicPeriod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Names of Competitors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: Should distinguish the business from others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AutoNum type="arabicPeriod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Message it Communicates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: Consistent with business image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AutoNum type="arabicPeriod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Uses of the Name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: Primarily written or spoken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AutoNum type="arabicPeriod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Domain Name Availability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: Online presence options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AutoNum type="arabicPeriod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Business Description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: To reflect or not (i.e. Holiday Inn vs. Amazon)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AutoNum type="arabicPeriod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Registration and Trademarks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: Company marks are IP to be protected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61"/>
          <p:cNvSpPr txBox="1"/>
          <p:nvPr/>
        </p:nvSpPr>
        <p:spPr>
          <a:xfrm>
            <a:off x="1295400" y="1200150"/>
            <a:ext cx="6400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1" lang="en-US" sz="23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Consider these elements</a:t>
            </a:r>
            <a:endParaRPr b="0" i="0" sz="13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" name="Google Shape;144;p61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145" name="Google Shape;145;p61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146" name="Google Shape;146;p61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7" name="Google Shape;147;p61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2"/>
          <p:cNvSpPr txBox="1"/>
          <p:nvPr/>
        </p:nvSpPr>
        <p:spPr>
          <a:xfrm>
            <a:off x="381000" y="381000"/>
            <a:ext cx="79248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Communicating Your Brand Promise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62"/>
          <p:cNvSpPr txBox="1"/>
          <p:nvPr/>
        </p:nvSpPr>
        <p:spPr>
          <a:xfrm>
            <a:off x="762000" y="4015085"/>
            <a:ext cx="746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 </a:t>
            </a:r>
            <a:r>
              <a:rPr b="0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"What Do You Want Your Customers To </a:t>
            </a:r>
            <a:r>
              <a:rPr b="0" i="1" lang="en-US" sz="2400" u="sng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Experience</a:t>
            </a:r>
            <a:r>
              <a:rPr b="0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?" 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2600" y="1274113"/>
            <a:ext cx="5181601" cy="2590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62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157" name="Google Shape;157;p62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158" name="Google Shape;158;p62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62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3"/>
          <p:cNvSpPr txBox="1"/>
          <p:nvPr/>
        </p:nvSpPr>
        <p:spPr>
          <a:xfrm>
            <a:off x="381000" y="381000"/>
            <a:ext cx="7924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Developing a Marketing Strategy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63"/>
          <p:cNvSpPr txBox="1"/>
          <p:nvPr/>
        </p:nvSpPr>
        <p:spPr>
          <a:xfrm>
            <a:off x="2286000" y="1977800"/>
            <a:ext cx="45720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What the product/service is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 Why it’s special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The Target market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The Competitive landscape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The Competitive advantage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The Brand promise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63"/>
          <p:cNvSpPr txBox="1"/>
          <p:nvPr/>
        </p:nvSpPr>
        <p:spPr>
          <a:xfrm>
            <a:off x="2171713" y="1452250"/>
            <a:ext cx="480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The “Positioning Statement”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8" name="Google Shape;168;p63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169" name="Google Shape;169;p63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170" name="Google Shape;170;p63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1" name="Google Shape;171;p63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4"/>
          <p:cNvSpPr txBox="1"/>
          <p:nvPr/>
        </p:nvSpPr>
        <p:spPr>
          <a:xfrm>
            <a:off x="381000" y="381000"/>
            <a:ext cx="7924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Selecting Marketing Channels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64"/>
          <p:cNvSpPr txBox="1"/>
          <p:nvPr/>
        </p:nvSpPr>
        <p:spPr>
          <a:xfrm>
            <a:off x="646125" y="1876025"/>
            <a:ext cx="4572000" cy="25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1" lang="en-US" sz="23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The “5 Ps”</a:t>
            </a:r>
            <a:endParaRPr b="0" i="0" sz="13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760"/>
              <a:buFont typeface="Arial"/>
              <a:buChar char="•"/>
            </a:pPr>
            <a:r>
              <a:rPr b="1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Product </a:t>
            </a:r>
            <a:r>
              <a:rPr b="0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– What you make or provide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760"/>
              <a:buFont typeface="Arial"/>
              <a:buChar char="•"/>
            </a:pPr>
            <a:r>
              <a:rPr b="1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Place </a:t>
            </a:r>
            <a:r>
              <a:rPr b="0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-  Where you sell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760"/>
              <a:buFont typeface="Arial"/>
              <a:buChar char="•"/>
            </a:pPr>
            <a:r>
              <a:rPr b="1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Price </a:t>
            </a:r>
            <a:r>
              <a:rPr b="0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– What someone is willing to pay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760"/>
              <a:buFont typeface="Arial"/>
              <a:buChar char="•"/>
            </a:pPr>
            <a:r>
              <a:rPr b="1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Promotion </a:t>
            </a:r>
            <a:r>
              <a:rPr b="0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– How someone hears about it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760"/>
              <a:buFont typeface="Arial"/>
              <a:buChar char="•"/>
            </a:pPr>
            <a:r>
              <a:rPr b="1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People </a:t>
            </a:r>
            <a:r>
              <a:rPr b="0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– Who customers interact with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64"/>
          <p:cNvSpPr txBox="1"/>
          <p:nvPr/>
        </p:nvSpPr>
        <p:spPr>
          <a:xfrm>
            <a:off x="2171700" y="1414325"/>
            <a:ext cx="480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Marketing Mix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" name="Google Shape;180;p64"/>
          <p:cNvGrpSpPr/>
          <p:nvPr/>
        </p:nvGrpSpPr>
        <p:grpSpPr>
          <a:xfrm>
            <a:off x="6805475" y="3017006"/>
            <a:ext cx="1828800" cy="1344866"/>
            <a:chOff x="6805475" y="2869448"/>
            <a:chExt cx="1828800" cy="1344866"/>
          </a:xfrm>
        </p:grpSpPr>
        <p:sp>
          <p:nvSpPr>
            <p:cNvPr id="181" name="Google Shape;181;p64"/>
            <p:cNvSpPr txBox="1"/>
            <p:nvPr/>
          </p:nvSpPr>
          <p:spPr>
            <a:xfrm>
              <a:off x="7162800" y="3106114"/>
              <a:ext cx="11142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1" lang="en-US" sz="1200" u="none" cap="none" strike="noStrike">
                  <a:solidFill>
                    <a:srgbClr val="131313"/>
                  </a:solidFill>
                  <a:latin typeface="Arial"/>
                  <a:ea typeface="Arial"/>
                  <a:cs typeface="Arial"/>
                  <a:sym typeface="Arial"/>
                </a:rPr>
                <a:t>Advertising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1" lang="en-US" sz="1200" u="none" cap="none" strike="noStrike">
                  <a:solidFill>
                    <a:srgbClr val="131313"/>
                  </a:solidFill>
                  <a:latin typeface="Arial"/>
                  <a:ea typeface="Arial"/>
                  <a:cs typeface="Arial"/>
                  <a:sym typeface="Arial"/>
                </a:rPr>
                <a:t>Publicity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1" lang="en-US" sz="1200" u="none" cap="none" strike="noStrike">
                  <a:solidFill>
                    <a:srgbClr val="131313"/>
                  </a:solidFill>
                  <a:latin typeface="Arial"/>
                  <a:ea typeface="Arial"/>
                  <a:cs typeface="Arial"/>
                  <a:sym typeface="Arial"/>
                </a:rPr>
                <a:t>Events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1" lang="en-US" sz="1200" u="none" cap="none" strike="noStrike">
                  <a:solidFill>
                    <a:srgbClr val="131313"/>
                  </a:solidFill>
                  <a:latin typeface="Arial"/>
                  <a:ea typeface="Arial"/>
                  <a:cs typeface="Arial"/>
                  <a:sym typeface="Arial"/>
                </a:rPr>
                <a:t>Content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64"/>
            <p:cNvSpPr txBox="1"/>
            <p:nvPr/>
          </p:nvSpPr>
          <p:spPr>
            <a:xfrm>
              <a:off x="6805475" y="2869448"/>
              <a:ext cx="18288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1" lang="en-US" sz="1100" u="sng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Promotional Strategies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" name="Google Shape;183;p64"/>
          <p:cNvSpPr/>
          <p:nvPr/>
        </p:nvSpPr>
        <p:spPr>
          <a:xfrm>
            <a:off x="5059975" y="3640375"/>
            <a:ext cx="1892100" cy="31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C4587"/>
          </a:solidFill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4" name="Google Shape;184;p64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185" name="Google Shape;185;p64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186" name="Google Shape;186;p64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7" name="Google Shape;187;p64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5"/>
          <p:cNvSpPr txBox="1"/>
          <p:nvPr/>
        </p:nvSpPr>
        <p:spPr>
          <a:xfrm>
            <a:off x="381000" y="381000"/>
            <a:ext cx="7924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Selecting Marketing Channels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65"/>
          <p:cNvSpPr txBox="1"/>
          <p:nvPr/>
        </p:nvSpPr>
        <p:spPr>
          <a:xfrm>
            <a:off x="1943100" y="1428750"/>
            <a:ext cx="48006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4 Channel Categories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65"/>
          <p:cNvSpPr txBox="1"/>
          <p:nvPr/>
        </p:nvSpPr>
        <p:spPr>
          <a:xfrm>
            <a:off x="381000" y="2011720"/>
            <a:ext cx="8382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AutoNum type="arabicPeriod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Digital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0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Website; Email; Search; Social Media; Online Ads; Webinars; Video; Podcast</a:t>
            </a:r>
            <a:endParaRPr b="0" i="1" sz="18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AutoNum type="arabicPeriod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Print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0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Biz Cards; Flyers; Direct Mail; Brochures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AutoNum type="arabicPeriod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Traditional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0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Publications; Signage; Billboards; Broadcast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AutoNum type="arabicPeriod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Events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0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Networking; Community; Trade Shows; In Store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6" name="Google Shape;196;p65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197" name="Google Shape;197;p65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198" name="Google Shape;198;p65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65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6"/>
          <p:cNvSpPr txBox="1"/>
          <p:nvPr/>
        </p:nvSpPr>
        <p:spPr>
          <a:xfrm>
            <a:off x="381000" y="381000"/>
            <a:ext cx="7924800" cy="742950"/>
          </a:xfrm>
          <a:prstGeom prst="rect">
            <a:avLst/>
          </a:prstGeom>
          <a:noFill/>
          <a:ln>
            <a:noFill/>
          </a:ln>
        </p:spPr>
        <p:txBody>
          <a:bodyPr anchorCtr="0" anchor="b" bIns="38100" lIns="38100" spcFirstLastPara="1" rIns="9905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COMMIT – Selecting Marketing Channels</a:t>
            </a:r>
            <a:endParaRPr b="1" i="0" sz="24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66"/>
          <p:cNvSpPr txBox="1"/>
          <p:nvPr/>
        </p:nvSpPr>
        <p:spPr>
          <a:xfrm>
            <a:off x="2171700" y="1303475"/>
            <a:ext cx="480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1" lang="en-US" sz="2400" u="none" cap="none" strike="noStrike">
                <a:solidFill>
                  <a:srgbClr val="1C4587"/>
                </a:solidFill>
                <a:latin typeface="Lato"/>
                <a:ea typeface="Lato"/>
                <a:cs typeface="Lato"/>
                <a:sym typeface="Lato"/>
              </a:rPr>
              <a:t>The Customer Journey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66"/>
          <p:cNvSpPr txBox="1"/>
          <p:nvPr/>
        </p:nvSpPr>
        <p:spPr>
          <a:xfrm>
            <a:off x="381000" y="1878125"/>
            <a:ext cx="83820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Char char="•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Problem - 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customer realizes unmet need or desire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Char char="•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Awareness - 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they hear that your offering might meet their need</a:t>
            </a:r>
            <a:endParaRPr b="0" i="1" sz="16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Char char="•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Consideration - 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they research your offering against others for fit</a:t>
            </a:r>
            <a:endParaRPr b="0" i="1" sz="16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Char char="•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Purchase – </a:t>
            </a:r>
            <a:r>
              <a:rPr b="0" i="1" lang="en-US" sz="16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they decide to buy and become a customer</a:t>
            </a:r>
            <a:endParaRPr b="0" i="0" sz="14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800"/>
              <a:buFont typeface="Arial"/>
              <a:buChar char="•"/>
            </a:pPr>
            <a:r>
              <a:rPr b="1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Advocacy – </a:t>
            </a:r>
            <a:r>
              <a:rPr b="0" i="1" lang="en-US" sz="1800" u="none" cap="none" strike="noStrike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provided a good experience, they spread the word</a:t>
            </a:r>
            <a:endParaRPr b="1" i="1" sz="1800" u="none" cap="none" strike="noStrike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8" name="Google Shape;208;p66"/>
          <p:cNvGrpSpPr/>
          <p:nvPr/>
        </p:nvGrpSpPr>
        <p:grpSpPr>
          <a:xfrm>
            <a:off x="-112" y="94325"/>
            <a:ext cx="9144229" cy="646524"/>
            <a:chOff x="0" y="-28575"/>
            <a:chExt cx="4905176" cy="841500"/>
          </a:xfrm>
        </p:grpSpPr>
        <p:sp>
          <p:nvSpPr>
            <p:cNvPr id="209" name="Google Shape;209;p66"/>
            <p:cNvSpPr/>
            <p:nvPr/>
          </p:nvSpPr>
          <p:spPr>
            <a:xfrm>
              <a:off x="0" y="0"/>
              <a:ext cx="4905176" cy="540948"/>
            </a:xfrm>
            <a:custGeom>
              <a:rect b="b" l="l" r="r" t="t"/>
              <a:pathLst>
                <a:path extrusionOk="0" h="540948" w="4905176">
                  <a:moveTo>
                    <a:pt x="0" y="0"/>
                  </a:moveTo>
                  <a:lnTo>
                    <a:pt x="4905176" y="0"/>
                  </a:lnTo>
                  <a:lnTo>
                    <a:pt x="4905176" y="540948"/>
                  </a:lnTo>
                  <a:lnTo>
                    <a:pt x="0" y="540948"/>
                  </a:lnTo>
                  <a:close/>
                </a:path>
              </a:pathLst>
            </a:custGeom>
            <a:solidFill>
              <a:srgbClr val="F7FBFF">
                <a:alpha val="70588"/>
              </a:srgbClr>
            </a:solidFill>
            <a:ln>
              <a:noFill/>
            </a:ln>
          </p:spPr>
        </p:sp>
        <p:sp>
          <p:nvSpPr>
            <p:cNvPr id="210" name="Google Shape;210;p66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55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1" name="Google Shape;211;p66"/>
          <p:cNvSpPr/>
          <p:nvPr/>
        </p:nvSpPr>
        <p:spPr>
          <a:xfrm>
            <a:off x="7012525" y="-121475"/>
            <a:ext cx="2057400" cy="925830"/>
          </a:xfrm>
          <a:custGeom>
            <a:rect b="b" l="l" r="r" t="t"/>
            <a:pathLst>
              <a:path extrusionOk="0" h="6858000" w="13716000">
                <a:moveTo>
                  <a:pt x="0" y="0"/>
                </a:moveTo>
                <a:lnTo>
                  <a:pt x="13716000" y="0"/>
                </a:lnTo>
                <a:lnTo>
                  <a:pt x="1371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2011-04-18T20:42:17Z</dcterms:created>
  <dc:creator>ddeloney</dc:creator>
</cp:coreProperties>
</file>